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301" r:id="rId2"/>
    <p:sldId id="265" r:id="rId3"/>
    <p:sldId id="472" r:id="rId4"/>
    <p:sldId id="544" r:id="rId5"/>
    <p:sldId id="546" r:id="rId6"/>
    <p:sldId id="573" r:id="rId7"/>
    <p:sldId id="545" r:id="rId8"/>
    <p:sldId id="547" r:id="rId9"/>
    <p:sldId id="548" r:id="rId10"/>
    <p:sldId id="549" r:id="rId11"/>
    <p:sldId id="550" r:id="rId12"/>
    <p:sldId id="551" r:id="rId13"/>
    <p:sldId id="552" r:id="rId14"/>
    <p:sldId id="553" r:id="rId15"/>
    <p:sldId id="554" r:id="rId16"/>
    <p:sldId id="579" r:id="rId17"/>
    <p:sldId id="576" r:id="rId18"/>
    <p:sldId id="577" r:id="rId19"/>
    <p:sldId id="578" r:id="rId20"/>
    <p:sldId id="555" r:id="rId21"/>
    <p:sldId id="581" r:id="rId22"/>
    <p:sldId id="580" r:id="rId23"/>
    <p:sldId id="556" r:id="rId24"/>
    <p:sldId id="575" r:id="rId25"/>
    <p:sldId id="574" r:id="rId26"/>
    <p:sldId id="558" r:id="rId27"/>
    <p:sldId id="557" r:id="rId28"/>
    <p:sldId id="559" r:id="rId29"/>
    <p:sldId id="560" r:id="rId30"/>
    <p:sldId id="562" r:id="rId31"/>
    <p:sldId id="563" r:id="rId32"/>
    <p:sldId id="582" r:id="rId33"/>
    <p:sldId id="583" r:id="rId34"/>
    <p:sldId id="561" r:id="rId35"/>
    <p:sldId id="564" r:id="rId36"/>
    <p:sldId id="565" r:id="rId37"/>
    <p:sldId id="566" r:id="rId38"/>
    <p:sldId id="567" r:id="rId39"/>
    <p:sldId id="568" r:id="rId40"/>
    <p:sldId id="570" r:id="rId41"/>
    <p:sldId id="569" r:id="rId42"/>
    <p:sldId id="571" r:id="rId43"/>
    <p:sldId id="572" r:id="rId44"/>
    <p:sldId id="584" r:id="rId45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Light" panose="020F0302020204030204" pitchFamily="34" charset="0"/>
      <p:regular r:id="rId52"/>
      <p:bold r:id="rId53"/>
      <p:italic r:id="rId54"/>
      <p:boldItalic r:id="rId55"/>
    </p:embeddedFont>
    <p:embeddedFont>
      <p:font typeface="Roboto Slab" pitchFamily="2" charset="0"/>
      <p:regular r:id="rId56"/>
      <p:bold r:id="rId57"/>
    </p:embeddedFont>
  </p:embeddedFontLst>
  <p:custDataLst>
    <p:tags r:id="rId5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2" autoAdjust="0"/>
    <p:restoredTop sz="94726"/>
  </p:normalViewPr>
  <p:slideViewPr>
    <p:cSldViewPr snapToGrid="0">
      <p:cViewPr varScale="1">
        <p:scale>
          <a:sx n="100" d="100"/>
          <a:sy n="100" d="100"/>
        </p:scale>
        <p:origin x="16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tags" Target="tags/tag1.xml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9382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995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6215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1393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023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50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E251266-4691-046D-FD60-001B06A36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C74FA6F-899B-FE60-4DED-D4C7EB3EBC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43991BA9-194A-0564-CF4E-37E518734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5732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6775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9965ECC-D646-A788-3838-007B38EC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7B683C5-AACD-3F8A-AFCC-DEDB2567F8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22F14CF-19D4-85EE-D6D5-9524A36107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7893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0C5F7395-9D0A-14F1-B830-9F276E3CE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530E7B07-7F8E-32A1-E10B-B6C90CFE6B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3A64474F-8C1B-F949-8EE0-DACA76FDAF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940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09059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E1A0029-B730-C552-DFBF-ED8D20F00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E2CCAF3-02EC-18DA-31A9-2688F85B64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962DFD8-AD66-D676-4741-923D5F580E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8609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513583E-11FA-C3AD-A68C-A03F66369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CF89FCF-E218-6F3F-FD0C-F2B4E039E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C443391-7D51-B636-CC36-19EB2A3366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29448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1582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08308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978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4774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69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736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4D5B13E-8E19-C928-08EC-95C1DB71E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8B1C1E9-9B43-BAE3-618C-6D9585DC66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8E9C77C-020B-DCCC-17B5-BF88F157FE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085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2B6974F-3A1B-1CD2-D4E0-2E4EE673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390A917-4C1D-33AC-BB9B-608F56479E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7C2B5D8-DAC6-D69A-DD49-9AF86CFD59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5699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82735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44296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7607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25243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7618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5475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34316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45257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826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2834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2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10BFA9EA-5792-8472-67A7-DCCC14B8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7ED32CDD-F63A-9624-75CA-32DBB578D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B9FAA94F-30E2-1A95-A2CC-FC3DE7D482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5152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001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3CEAD8A-CD66-85FF-5E97-26A085934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DC15248-2AC8-A3E5-B2F8-637DD81B84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0443141-8226-5FB3-23E2-20BD12449E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0803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0362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7225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845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dden_lay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6.png"/><Relationship Id="rId9" Type="http://schemas.openxmlformats.org/officeDocument/2006/relationships/image" Target="../media/image2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10" Type="http://schemas.openxmlformats.org/officeDocument/2006/relationships/image" Target="../media/image34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6.png"/><Relationship Id="rId9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dden_laye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40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9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8.png"/><Relationship Id="rId5" Type="http://schemas.openxmlformats.org/officeDocument/2006/relationships/tags" Target="../tags/tag6.xml"/><Relationship Id="rId10" Type="http://schemas.openxmlformats.org/officeDocument/2006/relationships/image" Target="../media/image37.svg"/><Relationship Id="rId4" Type="http://schemas.openxmlformats.org/officeDocument/2006/relationships/tags" Target="../tags/tag5.xml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38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41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40.png"/><Relationship Id="rId5" Type="http://schemas.openxmlformats.org/officeDocument/2006/relationships/tags" Target="../tags/tag13.xml"/><Relationship Id="rId10" Type="http://schemas.openxmlformats.org/officeDocument/2006/relationships/image" Target="../media/image37.svg"/><Relationship Id="rId4" Type="http://schemas.openxmlformats.org/officeDocument/2006/relationships/tags" Target="../tags/tag12.xml"/><Relationship Id="rId9" Type="http://schemas.openxmlformats.org/officeDocument/2006/relationships/image" Target="../media/image36.png"/><Relationship Id="rId14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38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41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40.png"/><Relationship Id="rId5" Type="http://schemas.openxmlformats.org/officeDocument/2006/relationships/tags" Target="../tags/tag20.xml"/><Relationship Id="rId10" Type="http://schemas.openxmlformats.org/officeDocument/2006/relationships/image" Target="../media/image37.svg"/><Relationship Id="rId4" Type="http://schemas.openxmlformats.org/officeDocument/2006/relationships/tags" Target="../tags/tag19.xml"/><Relationship Id="rId9" Type="http://schemas.openxmlformats.org/officeDocument/2006/relationships/image" Target="../media/image36.png"/><Relationship Id="rId1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1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2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10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1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2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2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10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22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6.jpe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6.jpe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16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hyperlink" Target="https://en.wikipedia.org/wiki/Hidden_layer" TargetMode="External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Deep Learning: Feed-Forward Architectures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632B2-0C0E-B1C7-7A50-575309DBF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18" y="2771851"/>
            <a:ext cx="9144000" cy="3884083"/>
          </a:xfrm>
          <a:prstGeom prst="rect">
            <a:avLst/>
          </a:prstGeom>
        </p:spPr>
      </p:pic>
      <p:pic>
        <p:nvPicPr>
          <p:cNvPr id="7" name="Picture 6" descr="A table with numbers and text&#10;&#10;Description automatically generated">
            <a:extLst>
              <a:ext uri="{FF2B5EF4-FFF2-40B4-BE49-F238E27FC236}">
                <a16:creationId xmlns:a16="http://schemas.microsoft.com/office/drawing/2014/main" id="{F63F86BC-8F2E-A8CF-CA40-29C0843413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468" y="2734121"/>
            <a:ext cx="5357650" cy="21241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0BDB95-495E-382C-B307-BCB3E0A486D1}"/>
                  </a:ext>
                </a:extLst>
              </p:cNvPr>
              <p:cNvSpPr txBox="1"/>
              <p:nvPr/>
            </p:nvSpPr>
            <p:spPr>
              <a:xfrm>
                <a:off x="9223539" y="5151683"/>
                <a:ext cx="2322431" cy="925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kern="12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lang="en-US" sz="180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80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800" b="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lang="en-US" sz="1800" b="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800" b="0" i="1" kern="1200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800" b="0" i="1" kern="12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800" b="0" i="1" kern="12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kern="12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  <m:r>
                                        <a:rPr lang="en-US" sz="1800" b="0" i="1" kern="1200" dirty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800" b="0" i="1" kern="120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0" i="1" kern="1200" dirty="0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1800" b="0" i="1" kern="1200" dirty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0BDB95-495E-382C-B307-BCB3E0A48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539" y="5151683"/>
                <a:ext cx="2322431" cy="925125"/>
              </a:xfrm>
              <a:prstGeom prst="rect">
                <a:avLst/>
              </a:prstGeom>
              <a:blipFill>
                <a:blip r:embed="rId6"/>
                <a:stretch>
                  <a:fillRect l="-543" t="-14865" b="-37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9531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2025936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2025936"/>
                <a:ext cx="643318" cy="461665"/>
              </a:xfrm>
              <a:prstGeom prst="rect">
                <a:avLst/>
              </a:prstGeom>
              <a:blipFill>
                <a:blip r:embed="rId9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/>
          <p:nvPr/>
        </p:nvCxnSpPr>
        <p:spPr>
          <a:xfrm flipH="1">
            <a:off x="9635936" y="2293735"/>
            <a:ext cx="706243" cy="3875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67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9017671" y="1811226"/>
                <a:ext cx="199696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24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7671" y="1811226"/>
                <a:ext cx="1996965" cy="461665"/>
              </a:xfrm>
              <a:prstGeom prst="rect">
                <a:avLst/>
              </a:prstGeom>
              <a:blipFill>
                <a:blip r:embed="rId9"/>
                <a:stretch>
                  <a:fillRect l="-62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7703E347-8E1A-A3E3-DE5C-2400874B183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859" t="28364" r="2126" b="26327"/>
          <a:stretch/>
        </p:blipFill>
        <p:spPr>
          <a:xfrm>
            <a:off x="10224644" y="1795104"/>
            <a:ext cx="1689189" cy="461665"/>
          </a:xfrm>
          <a:prstGeom prst="rect">
            <a:avLst/>
          </a:prstGeom>
        </p:spPr>
      </p:pic>
      <p:sp>
        <p:nvSpPr>
          <p:cNvPr id="9" name="Parallelogram 8">
            <a:extLst>
              <a:ext uri="{FF2B5EF4-FFF2-40B4-BE49-F238E27FC236}">
                <a16:creationId xmlns:a16="http://schemas.microsoft.com/office/drawing/2014/main" id="{56886CAF-3ACA-914E-1659-82B71E8B11FA}"/>
              </a:ext>
            </a:extLst>
          </p:cNvPr>
          <p:cNvSpPr/>
          <p:nvPr/>
        </p:nvSpPr>
        <p:spPr>
          <a:xfrm rot="17383922">
            <a:off x="9174504" y="2413384"/>
            <a:ext cx="722074" cy="535823"/>
          </a:xfrm>
          <a:prstGeom prst="parallelogram">
            <a:avLst>
              <a:gd name="adj" fmla="val 568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39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Propagation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input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backward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CD9018AC-1BF5-5D7F-3AEA-FB450F432C69}"/>
              </a:ext>
            </a:extLst>
          </p:cNvPr>
          <p:cNvSpPr/>
          <p:nvPr/>
        </p:nvSpPr>
        <p:spPr>
          <a:xfrm rot="17383922">
            <a:off x="9174504" y="2413384"/>
            <a:ext cx="722074" cy="535823"/>
          </a:xfrm>
          <a:prstGeom prst="parallelogram">
            <a:avLst>
              <a:gd name="adj" fmla="val 568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7B5033-2E01-864E-BC52-CD5459ED7E98}"/>
              </a:ext>
            </a:extLst>
          </p:cNvPr>
          <p:cNvCxnSpPr>
            <a:cxnSpLocks/>
          </p:cNvCxnSpPr>
          <p:nvPr/>
        </p:nvCxnSpPr>
        <p:spPr>
          <a:xfrm flipH="1" flipV="1">
            <a:off x="3733341" y="3149252"/>
            <a:ext cx="958425" cy="108654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B7575-B70A-1B11-24D1-9C3D8D368D5F}"/>
              </a:ext>
            </a:extLst>
          </p:cNvPr>
          <p:cNvCxnSpPr>
            <a:cxnSpLocks/>
          </p:cNvCxnSpPr>
          <p:nvPr/>
        </p:nvCxnSpPr>
        <p:spPr>
          <a:xfrm flipH="1" flipV="1">
            <a:off x="3677273" y="3973627"/>
            <a:ext cx="944543" cy="41756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19FDF2-A37D-3EFC-5FBF-0DBFC9E0844D}"/>
              </a:ext>
            </a:extLst>
          </p:cNvPr>
          <p:cNvCxnSpPr>
            <a:cxnSpLocks/>
          </p:cNvCxnSpPr>
          <p:nvPr/>
        </p:nvCxnSpPr>
        <p:spPr>
          <a:xfrm flipH="1">
            <a:off x="3728968" y="4391187"/>
            <a:ext cx="962798" cy="46020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9DC269-02C0-352E-5CA7-E6775F887A33}"/>
              </a:ext>
            </a:extLst>
          </p:cNvPr>
          <p:cNvCxnSpPr>
            <a:cxnSpLocks/>
          </p:cNvCxnSpPr>
          <p:nvPr/>
        </p:nvCxnSpPr>
        <p:spPr>
          <a:xfrm flipH="1">
            <a:off x="3668145" y="4621287"/>
            <a:ext cx="1103552" cy="1065313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EB5F9-F8C6-013D-A0A3-EC4AF3F49F20}"/>
              </a:ext>
            </a:extLst>
          </p:cNvPr>
          <p:cNvCxnSpPr>
            <a:cxnSpLocks/>
          </p:cNvCxnSpPr>
          <p:nvPr/>
        </p:nvCxnSpPr>
        <p:spPr>
          <a:xfrm flipV="1">
            <a:off x="4921212" y="3261935"/>
            <a:ext cx="0" cy="859402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758DE7D-74FF-959D-D1F3-EF302E557C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340" t="83509" r="38000" b="1023"/>
          <a:stretch/>
        </p:blipFill>
        <p:spPr>
          <a:xfrm>
            <a:off x="7905528" y="4158264"/>
            <a:ext cx="3695500" cy="66110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1E8232-FF21-F561-7BB7-A719F1451737}"/>
              </a:ext>
            </a:extLst>
          </p:cNvPr>
          <p:cNvCxnSpPr>
            <a:cxnSpLocks/>
          </p:cNvCxnSpPr>
          <p:nvPr/>
        </p:nvCxnSpPr>
        <p:spPr>
          <a:xfrm flipH="1">
            <a:off x="10287000" y="2321701"/>
            <a:ext cx="804574" cy="197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A39481-CC39-6CBF-89A2-47A503DCDB24}"/>
              </a:ext>
            </a:extLst>
          </p:cNvPr>
          <p:cNvSpPr txBox="1"/>
          <p:nvPr/>
        </p:nvSpPr>
        <p:spPr>
          <a:xfrm>
            <a:off x="10565406" y="1912544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 size</a:t>
            </a:r>
          </a:p>
          <a:p>
            <a:pPr algn="ctr"/>
            <a:r>
              <a:rPr lang="en-US" dirty="0"/>
              <a:t>(learning rate)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CA85A9A-FB76-7189-BA58-332CFD9FE208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DC06A2-627E-7430-E693-E6E769112FF9}"/>
                  </a:ext>
                </a:extLst>
              </p:cNvPr>
              <p:cNvSpPr txBox="1"/>
              <p:nvPr/>
            </p:nvSpPr>
            <p:spPr>
              <a:xfrm>
                <a:off x="9922088" y="1595095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DC06A2-627E-7430-E693-E6E769112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2088" y="1595095"/>
                <a:ext cx="643318" cy="461665"/>
              </a:xfrm>
              <a:prstGeom prst="rect">
                <a:avLst/>
              </a:prstGeom>
              <a:blipFill>
                <a:blip r:embed="rId10"/>
                <a:stretch>
                  <a:fillRect l="-7843" r="-1961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F5B4F42-FD69-7E37-FA86-0856E52AEF7F}"/>
              </a:ext>
            </a:extLst>
          </p:cNvPr>
          <p:cNvCxnSpPr>
            <a:cxnSpLocks/>
            <a:endCxn id="6" idx="4"/>
          </p:cNvCxnSpPr>
          <p:nvPr/>
        </p:nvCxnSpPr>
        <p:spPr>
          <a:xfrm flipH="1">
            <a:off x="9787721" y="1899501"/>
            <a:ext cx="156174" cy="8722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676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blipFill>
                <a:blip r:embed="rId9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H="1">
            <a:off x="9764110" y="2293735"/>
            <a:ext cx="578069" cy="523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AD5FF84A-1709-3509-F711-01E5F85C35E0}"/>
              </a:ext>
            </a:extLst>
          </p:cNvPr>
          <p:cNvSpPr/>
          <p:nvPr/>
        </p:nvSpPr>
        <p:spPr>
          <a:xfrm rot="17383922">
            <a:off x="9174504" y="2413384"/>
            <a:ext cx="722074" cy="535823"/>
          </a:xfrm>
          <a:prstGeom prst="parallelogram">
            <a:avLst>
              <a:gd name="adj" fmla="val 568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9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input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backward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CD9018AC-1BF5-5D7F-3AEA-FB450F432C69}"/>
              </a:ext>
            </a:extLst>
          </p:cNvPr>
          <p:cNvSpPr/>
          <p:nvPr/>
        </p:nvSpPr>
        <p:spPr>
          <a:xfrm rot="16200000">
            <a:off x="9416999" y="2562787"/>
            <a:ext cx="722074" cy="535823"/>
          </a:xfrm>
          <a:prstGeom prst="parallelogram">
            <a:avLst>
              <a:gd name="adj" fmla="val 56384"/>
            </a:avLst>
          </a:prstGeom>
          <a:solidFill>
            <a:schemeClr val="bg1">
              <a:lumMod val="25000"/>
              <a:alpha val="2780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7B5033-2E01-864E-BC52-CD5459ED7E98}"/>
              </a:ext>
            </a:extLst>
          </p:cNvPr>
          <p:cNvCxnSpPr>
            <a:cxnSpLocks/>
          </p:cNvCxnSpPr>
          <p:nvPr/>
        </p:nvCxnSpPr>
        <p:spPr>
          <a:xfrm flipH="1" flipV="1">
            <a:off x="3733341" y="3149252"/>
            <a:ext cx="958425" cy="108654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AB7575-B70A-1B11-24D1-9C3D8D368D5F}"/>
              </a:ext>
            </a:extLst>
          </p:cNvPr>
          <p:cNvCxnSpPr>
            <a:cxnSpLocks/>
          </p:cNvCxnSpPr>
          <p:nvPr/>
        </p:nvCxnSpPr>
        <p:spPr>
          <a:xfrm flipH="1" flipV="1">
            <a:off x="3677273" y="3973627"/>
            <a:ext cx="944543" cy="41756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19FDF2-A37D-3EFC-5FBF-0DBFC9E0844D}"/>
              </a:ext>
            </a:extLst>
          </p:cNvPr>
          <p:cNvCxnSpPr>
            <a:cxnSpLocks/>
          </p:cNvCxnSpPr>
          <p:nvPr/>
        </p:nvCxnSpPr>
        <p:spPr>
          <a:xfrm flipH="1">
            <a:off x="3728968" y="4391187"/>
            <a:ext cx="962798" cy="460200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89DC269-02C0-352E-5CA7-E6775F887A33}"/>
              </a:ext>
            </a:extLst>
          </p:cNvPr>
          <p:cNvCxnSpPr>
            <a:cxnSpLocks/>
          </p:cNvCxnSpPr>
          <p:nvPr/>
        </p:nvCxnSpPr>
        <p:spPr>
          <a:xfrm flipH="1">
            <a:off x="3668145" y="4621287"/>
            <a:ext cx="1103552" cy="1065313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84EB5F9-F8C6-013D-A0A3-EC4AF3F49F20}"/>
              </a:ext>
            </a:extLst>
          </p:cNvPr>
          <p:cNvCxnSpPr>
            <a:cxnSpLocks/>
          </p:cNvCxnSpPr>
          <p:nvPr/>
        </p:nvCxnSpPr>
        <p:spPr>
          <a:xfrm flipV="1">
            <a:off x="4921212" y="3261935"/>
            <a:ext cx="0" cy="859402"/>
          </a:xfrm>
          <a:prstGeom prst="straightConnector1">
            <a:avLst/>
          </a:prstGeom>
          <a:noFill/>
          <a:ln w="104775" cap="flat" cmpd="sng" algn="ctr">
            <a:solidFill>
              <a:srgbClr val="9F0927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B636D10-BCCD-5517-BCF4-5160D8CCB2CA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DE9376-8BE1-9A53-C319-AB34F1B7C6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340" t="83509" r="38000" b="1023"/>
          <a:stretch/>
        </p:blipFill>
        <p:spPr>
          <a:xfrm>
            <a:off x="7905528" y="4158264"/>
            <a:ext cx="3695500" cy="66110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F5DACF8-35F5-EBD4-CE8C-C1E661A495AE}"/>
              </a:ext>
            </a:extLst>
          </p:cNvPr>
          <p:cNvCxnSpPr>
            <a:cxnSpLocks/>
          </p:cNvCxnSpPr>
          <p:nvPr/>
        </p:nvCxnSpPr>
        <p:spPr>
          <a:xfrm flipH="1">
            <a:off x="10287000" y="2321701"/>
            <a:ext cx="804574" cy="197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E7BA16-84F6-4935-E373-96F5BDF9B782}"/>
              </a:ext>
            </a:extLst>
          </p:cNvPr>
          <p:cNvSpPr txBox="1"/>
          <p:nvPr/>
        </p:nvSpPr>
        <p:spPr>
          <a:xfrm>
            <a:off x="10565406" y="1912544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Step size</a:t>
            </a:r>
          </a:p>
          <a:p>
            <a:pPr algn="ctr"/>
            <a:r>
              <a:rPr lang="en-US" dirty="0"/>
              <a:t>(learning rate)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BA0068-8FA9-09E7-730A-C9C24B097593}"/>
              </a:ext>
            </a:extLst>
          </p:cNvPr>
          <p:cNvSpPr/>
          <p:nvPr/>
        </p:nvSpPr>
        <p:spPr>
          <a:xfrm flipH="1" flipV="1">
            <a:off x="9870790" y="29234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6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6760514-EE01-9532-C9D5-98148CEC3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673EA92-7252-8D53-06BE-C033EDBBCE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Learning Curve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3885BFD3-2223-E6A5-82E9-AF31B5C4F9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input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backward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EAABB-43B3-2D91-EB12-4529757BF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699" y="3016251"/>
            <a:ext cx="5292974" cy="2964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84A383-DC04-E0B8-3A34-C19244A72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71" y="2709409"/>
            <a:ext cx="5040668" cy="378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78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4B52D18-2EEB-7228-39CC-F115D697741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A9115C-EE06-F01D-E4D2-1536EE642B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Consider the role of the learning rate in training a neural network. Which of the following statements best describes the effects of choosing a learning rate that is either too small or too large?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D72CBB-5527-C917-26C1-B9A102066DB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BC65CCE-A202-E18A-04AD-BFA288A7790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062BEC9-5B78-ED00-296B-7FF1E38C869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A86008C-ACC1-8DF4-1692-16AC8D27900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221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85F1D14-3F90-33EE-D531-661F9B21458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6B45663-5710-F0ED-FD07-E570ECC8EFC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6A4C79-0C72-5B79-071B-8500BE102DF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5B5B5B"/>
                </a:solidFill>
              </a:rPr>
              <a:t>Given a learning curve of the training set as given below, what is likely to be case in the training of this model.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9A32E8-E47D-2FED-26C8-6A077AE263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D0066CB-FE10-1727-9DEC-905129779F24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B699AA-9636-914E-F567-1C0507EE5DC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62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0F19B1D-27CD-F9AF-7C07-504983EA5C0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F42D9FA-5BD5-BCB0-0DA4-1F668CB8C74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3DACAE-7D16-0A58-F9AD-E3A1273BA74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rgbClr val="5B5B5B"/>
                </a:solidFill>
              </a:rPr>
              <a:t>Given a learning curve of the training set as given below, what is likely to be case in the training of this model.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8CEF05B-FB70-2B2B-DA55-A3A361F2BE8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629BF1D-3AD4-9B4D-C12D-114062B7E1F0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56F28B-ED62-157B-0794-80E9222A8AC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4946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Feed-Forward Architectures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179A3-F39E-A40F-539D-AAF7A4E99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67" y="4163393"/>
            <a:ext cx="4651265" cy="18365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793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7FAC021-3F61-1FB6-8CE2-990C0FAD3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F49776F-5474-1499-D31D-844876AFFB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Callbacks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9106D1D-D37A-A97E-9926-CB86C425B4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Special functions or methods that can be executed at specific points during the training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Early stopping sops training when the validation loss stops improving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70A873-2430-3784-0C4B-7263092EBD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40" t="83509" r="38000" b="1023"/>
          <a:stretch/>
        </p:blipFill>
        <p:spPr>
          <a:xfrm>
            <a:off x="6096000" y="3061640"/>
            <a:ext cx="3500783" cy="6262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E3318-4796-B532-215D-028A24BF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00" y="3429000"/>
            <a:ext cx="3869194" cy="3133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93E562-9261-15AC-C005-69C99E86B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87913"/>
            <a:ext cx="3606155" cy="296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02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58C35D8E-504D-5DEB-9F53-C96E4D9EF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E9AE30C6-678B-9013-8FB0-3C46FD0102A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016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Optimizers (SGD vs Batch GD)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447" y="3949392"/>
            <a:ext cx="3356386" cy="1879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148AE-9CB0-5AFA-4D04-B6D25B3E3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0" t="83509" r="38000" b="1023"/>
          <a:stretch/>
        </p:blipFill>
        <p:spPr>
          <a:xfrm>
            <a:off x="9042470" y="3578707"/>
            <a:ext cx="2072080" cy="37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B757A2-F0BA-ABBB-D06F-2431C38B0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43" y="3230050"/>
            <a:ext cx="7291744" cy="31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1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85F48BD-3019-D32C-4742-0B64E353E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5C28F5F-B535-BBFB-B5A5-ED2A335E55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Optimizers (SGD)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E7ADFD45-096D-615B-FABB-5E77E1CB5F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A9905-6694-3FD8-F02E-CCF56FC15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340" t="83509" r="38000" b="1023"/>
          <a:stretch/>
        </p:blipFill>
        <p:spPr>
          <a:xfrm>
            <a:off x="6196723" y="3208022"/>
            <a:ext cx="2072080" cy="370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927780-DBE3-4CCE-97CA-951E5E0DE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200" y="3591407"/>
            <a:ext cx="4914900" cy="2623534"/>
          </a:xfrm>
          <a:prstGeom prst="rect">
            <a:avLst/>
          </a:prstGeom>
        </p:spPr>
      </p:pic>
      <p:pic>
        <p:nvPicPr>
          <p:cNvPr id="13" name="Picture 12" descr="A graph of a function&#10;&#10;AI-generated content may be incorrect.">
            <a:extLst>
              <a:ext uri="{FF2B5EF4-FFF2-40B4-BE49-F238E27FC236}">
                <a16:creationId xmlns:a16="http://schemas.microsoft.com/office/drawing/2014/main" id="{043B8F38-E95C-9582-ADE5-7F6F12A3DD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574"/>
          <a:stretch/>
        </p:blipFill>
        <p:spPr>
          <a:xfrm>
            <a:off x="5695561" y="3578707"/>
            <a:ext cx="3074405" cy="27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93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7A59539-CB29-C58A-0B79-CDA144F58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2AF6191-8091-EA90-570E-330CA8330F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96C1702D-E243-F03E-492F-7E512CE3BF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mini-batch can do as well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BE4D8-534A-1DB2-3439-57B129C50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447" y="3949392"/>
            <a:ext cx="3356386" cy="1879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2673E5-1903-CA32-98BD-41C8FC2E86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0" t="83509" r="38000" b="1023"/>
          <a:stretch/>
        </p:blipFill>
        <p:spPr>
          <a:xfrm>
            <a:off x="9042470" y="3578707"/>
            <a:ext cx="2072080" cy="3706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0498CC-0258-94A6-5A7F-596E3ACBA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443" y="3230050"/>
            <a:ext cx="7291744" cy="31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65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Mini-Batch Gradient Descent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do not need to update the weights using ALL observations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mini-batch can do as well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still need to go over ALL observations (epoch)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525" y="3979685"/>
            <a:ext cx="2780881" cy="15572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A148AE-9CB0-5AFA-4D04-B6D25B3E38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340" t="83509" r="38000" b="1023"/>
          <a:stretch/>
        </p:blipFill>
        <p:spPr>
          <a:xfrm>
            <a:off x="9375347" y="3609000"/>
            <a:ext cx="2072080" cy="3706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64B913-6561-C4E7-9D55-227751651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73" y="2961202"/>
            <a:ext cx="83915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010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2791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Hidden layers measure higher-order interactions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blipFill>
                <a:blip r:embed="rId7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H="1">
            <a:off x="9764110" y="2293735"/>
            <a:ext cx="578069" cy="523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18B09C-E16A-E931-545F-0B4F823FC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610" y="2925409"/>
            <a:ext cx="5080715" cy="324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39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Hidden layers measure higher-order interactions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0372" y="1989329"/>
                <a:ext cx="643318" cy="461665"/>
              </a:xfrm>
              <a:prstGeom prst="rect">
                <a:avLst/>
              </a:prstGeom>
              <a:blipFill>
                <a:blip r:embed="rId7"/>
                <a:stretch>
                  <a:fillRect l="-5769" r="-192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H="1">
            <a:off x="9764110" y="2293735"/>
            <a:ext cx="578069" cy="5230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7B22-89A2-B593-1AE9-4A43AF47C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3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/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∑</m:t>
                      </m:r>
                    </m:oMath>
                  </m:oMathPara>
                </a14:m>
                <a:endParaRPr lang="en-US" sz="1800" b="1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38889" r="-33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/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blipFill>
                <a:blip r:embed="rId6"/>
                <a:stretch>
                  <a:fillRect l="-37500" t="-4348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/>
              <p:nvPr/>
            </p:nvSpPr>
            <p:spPr>
              <a:xfrm>
                <a:off x="7495680" y="2987298"/>
                <a:ext cx="28547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80" y="2987298"/>
                <a:ext cx="2854756" cy="276999"/>
              </a:xfrm>
              <a:prstGeom prst="rect">
                <a:avLst/>
              </a:prstGeom>
              <a:blipFill>
                <a:blip r:embed="rId7"/>
                <a:stretch>
                  <a:fillRect l="-88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/>
              <p:nvPr/>
            </p:nvSpPr>
            <p:spPr>
              <a:xfrm>
                <a:off x="8594005" y="3323168"/>
                <a:ext cx="415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x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05" y="3323168"/>
                <a:ext cx="415114" cy="276999"/>
              </a:xfrm>
              <a:prstGeom prst="rect">
                <a:avLst/>
              </a:prstGeom>
              <a:blipFill>
                <a:blip r:embed="rId8"/>
                <a:stretch>
                  <a:fillRect l="-11765" t="-26087" r="-32353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A8FA8-61D8-1752-B93E-D6398F7E2717}"/>
              </a:ext>
            </a:extLst>
          </p:cNvPr>
          <p:cNvCxnSpPr/>
          <p:nvPr/>
        </p:nvCxnSpPr>
        <p:spPr>
          <a:xfrm>
            <a:off x="6850221" y="3149252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57D63-282D-DF1B-AA13-98F59A672E80}"/>
              </a:ext>
            </a:extLst>
          </p:cNvPr>
          <p:cNvCxnSpPr/>
          <p:nvPr/>
        </p:nvCxnSpPr>
        <p:spPr>
          <a:xfrm>
            <a:off x="6850221" y="3840297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/>
              <p:nvPr/>
            </p:nvSpPr>
            <p:spPr>
              <a:xfrm>
                <a:off x="7584579" y="3687159"/>
                <a:ext cx="7389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𝒇</m:t>
                        </m:r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cs typeface="+mn-cs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x)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9" y="3687159"/>
                <a:ext cx="738920" cy="276999"/>
              </a:xfrm>
              <a:prstGeom prst="rect">
                <a:avLst/>
              </a:prstGeom>
              <a:blipFill>
                <a:blip r:embed="rId9"/>
                <a:stretch>
                  <a:fillRect l="-15254" t="-27273" r="-1355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969AB3-C96C-B1E5-BE5A-3AD56481AC61}"/>
              </a:ext>
            </a:extLst>
          </p:cNvPr>
          <p:cNvSpPr/>
          <p:nvPr/>
        </p:nvSpPr>
        <p:spPr>
          <a:xfrm>
            <a:off x="6376016" y="2908785"/>
            <a:ext cx="4087906" cy="1151665"/>
          </a:xfrm>
          <a:prstGeom prst="rect">
            <a:avLst/>
          </a:prstGeom>
          <a:solidFill>
            <a:srgbClr val="006971">
              <a:alpha val="16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Update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How do we update with activations and hidden layers?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6353760" y="2612234"/>
                <a:ext cx="2438400" cy="7957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24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24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24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760" y="2612234"/>
                <a:ext cx="2438400" cy="795795"/>
              </a:xfrm>
              <a:prstGeom prst="rect">
                <a:avLst/>
              </a:prstGeom>
              <a:blipFill>
                <a:blip r:embed="rId7"/>
                <a:stretch>
                  <a:fillRect l="-518"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7B22-89A2-B593-1AE9-4A43AF47C6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26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Update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How do we update with activations and hidden layers?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4E6E04C-8B29-2154-FB26-59B816989D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12B4FC-45BF-56D7-ED59-8B6FBAF94C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36DEB8-1DB2-0BA5-EC64-924275F0E67D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66CB1A31-E914-36E5-C735-2CA82CB4B4D1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D07B22-89A2-B593-1AE9-4A43AF47C6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/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18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A458325-A91B-D04C-C445-70AB0FA33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blipFill>
                <a:blip r:embed="rId8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647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509BF40-F3B1-9AE9-39E5-CE9CFBAFE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C4E0F04-5A52-68C1-121B-F647A0773E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Dropout Layers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F3A0BE6-AA5A-4299-3672-7D5F774FF7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Regularization technique in neural networks that randomly sets a fraction of input units (neurons) to zero during training.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5E0674-8A0F-7973-3EEE-8BFDEE8B254D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AF76157-B188-D6DC-E5B6-16E8699975C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A143002-2263-8EF1-32E7-102B95832AA3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79D41F3-A241-9CF6-B598-C110D289C6A1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E8691C-F1AF-5CF6-F0DD-44C9F0129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843" y="2434810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7FC61F-F0AF-F1BD-1782-BCCF10C754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D0B97B-2800-C222-EB2F-06755DB41198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886BD1E-7DCC-AD1A-1B24-40166A4D7B00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32531-4DAA-5BC2-8684-2208F2E1E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797F41-D463-223A-2763-BB693D3E9FAB}"/>
                  </a:ext>
                </a:extLst>
              </p:cNvPr>
              <p:cNvSpPr txBox="1"/>
              <p:nvPr/>
            </p:nvSpPr>
            <p:spPr>
              <a:xfrm>
                <a:off x="6096000" y="2750686"/>
                <a:ext cx="3339919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18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797F41-D463-223A-2763-BB693D3E9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50686"/>
                <a:ext cx="3339919" cy="669094"/>
              </a:xfrm>
              <a:prstGeom prst="rect">
                <a:avLst/>
              </a:prstGeom>
              <a:blipFill>
                <a:blip r:embed="rId8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ultiply 18">
            <a:extLst>
              <a:ext uri="{FF2B5EF4-FFF2-40B4-BE49-F238E27FC236}">
                <a16:creationId xmlns:a16="http://schemas.microsoft.com/office/drawing/2014/main" id="{2A98BDBA-8CE3-8D07-05ED-C22FB722B4DE}"/>
              </a:ext>
            </a:extLst>
          </p:cNvPr>
          <p:cNvSpPr/>
          <p:nvPr/>
        </p:nvSpPr>
        <p:spPr>
          <a:xfrm>
            <a:off x="2952933" y="3063867"/>
            <a:ext cx="459660" cy="418869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BA8BCD26-46AB-772A-B576-BCA77B6402FB}"/>
              </a:ext>
            </a:extLst>
          </p:cNvPr>
          <p:cNvSpPr/>
          <p:nvPr/>
        </p:nvSpPr>
        <p:spPr>
          <a:xfrm>
            <a:off x="2998796" y="4682393"/>
            <a:ext cx="459660" cy="418869"/>
          </a:xfrm>
          <a:prstGeom prst="mathMultiply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41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75CC564-1843-56CA-141A-1242AD00C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DD10E9D9-3B4B-73B3-8A5D-7A666FC135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141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sz="4000" dirty="0"/>
              <a:t>L</a:t>
            </a:r>
            <a:r>
              <a:rPr lang="en-US" sz="4000" baseline="-25000" dirty="0"/>
              <a:t>1 </a:t>
            </a:r>
            <a:r>
              <a:rPr lang="en-US" sz="4000" dirty="0"/>
              <a:t>(Lasso) / L</a:t>
            </a:r>
            <a:r>
              <a:rPr lang="en-US" sz="4000" baseline="-25000" dirty="0"/>
              <a:t>2</a:t>
            </a:r>
            <a:r>
              <a:rPr lang="en-US" sz="4000" dirty="0"/>
              <a:t> (Ridge) Layer Regularization </a:t>
            </a:r>
            <a:endParaRPr sz="4000"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60626675-84DC-90F7-0074-54E38E1062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Prevents overfitting by adding constraints to a model’s parameters.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5AD96-0D75-1566-BBC4-ABF0AB26E70A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D7C4ED-3B85-D320-1161-045C91E4094F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FFBBB4-2B3F-7A4F-44B6-D4FF6BE35587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4FFBBB4-2B3F-7A4F-44B6-D4FF6BE35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81A93-2517-0881-1A0C-B67A81D81A09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3481A93-2517-0881-1A0C-B67A81D81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4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4EBD382-5DBF-B7F0-4FE8-082F4C2D4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743" y="2293735"/>
            <a:ext cx="3356386" cy="1879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29EE1D-7CD4-8349-C189-CE3DE31A145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2042" t="57602" r="2773"/>
          <a:stretch/>
        </p:blipFill>
        <p:spPr>
          <a:xfrm>
            <a:off x="6307735" y="4976902"/>
            <a:ext cx="5046065" cy="16467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972446-2F7C-79EC-DF28-D30B6BE12142}"/>
              </a:ext>
            </a:extLst>
          </p:cNvPr>
          <p:cNvCxnSpPr>
            <a:cxnSpLocks/>
          </p:cNvCxnSpPr>
          <p:nvPr/>
        </p:nvCxnSpPr>
        <p:spPr>
          <a:xfrm flipV="1">
            <a:off x="8450317" y="2816772"/>
            <a:ext cx="1313793" cy="1933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05CB938-7F3F-1D75-E583-72472CBFA2BC}"/>
              </a:ext>
            </a:extLst>
          </p:cNvPr>
          <p:cNvSpPr/>
          <p:nvPr/>
        </p:nvSpPr>
        <p:spPr>
          <a:xfrm flipH="1" flipV="1">
            <a:off x="9718390" y="2771053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A0D15F-2C1B-9F8B-7935-0215FD4B99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71" y="2890345"/>
            <a:ext cx="5360678" cy="32787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87754B-9215-9A2E-7C01-838A1211828F}"/>
                  </a:ext>
                </a:extLst>
              </p:cNvPr>
              <p:cNvSpPr txBox="1"/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∇</m:t>
                      </m:r>
                      <m:r>
                        <m:rPr>
                          <m:sty m:val="p"/>
                        </m:rPr>
                        <a:rPr lang="en-US" sz="1800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J</m:t>
                      </m:r>
                      <m:d>
                        <m:d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800" b="0" i="0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w</m:t>
                          </m:r>
                        </m:e>
                      </m:d>
                      <m:r>
                        <a:rPr lang="en-US" sz="1800" b="0" i="1" kern="12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  <m:f>
                        <m:fPr>
                          <m:ctrlP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𝛿</m:t>
                          </m:r>
                          <m:r>
                            <a:rPr lang="en-US" sz="1800" b="0" i="1" kern="12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87754B-9215-9A2E-7C01-838A12118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77074"/>
                <a:ext cx="3339919" cy="669094"/>
              </a:xfrm>
              <a:prstGeom prst="rect">
                <a:avLst/>
              </a:prstGeom>
              <a:blipFill>
                <a:blip r:embed="rId8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97FE25-AA60-C359-42D2-F7626A8C7120}"/>
              </a:ext>
            </a:extLst>
          </p:cNvPr>
          <p:cNvCxnSpPr/>
          <p:nvPr/>
        </p:nvCxnSpPr>
        <p:spPr>
          <a:xfrm flipV="1">
            <a:off x="2908300" y="3162300"/>
            <a:ext cx="647700" cy="2667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7CB155-A1C6-6E97-A8FD-0F10EF5A8C04}"/>
              </a:ext>
            </a:extLst>
          </p:cNvPr>
          <p:cNvCxnSpPr>
            <a:cxnSpLocks/>
          </p:cNvCxnSpPr>
          <p:nvPr/>
        </p:nvCxnSpPr>
        <p:spPr>
          <a:xfrm>
            <a:off x="2845166" y="4082565"/>
            <a:ext cx="675194" cy="308622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5FFA1B-0983-BE44-65B3-5174984436E2}"/>
              </a:ext>
            </a:extLst>
          </p:cNvPr>
          <p:cNvCxnSpPr>
            <a:cxnSpLocks/>
          </p:cNvCxnSpPr>
          <p:nvPr/>
        </p:nvCxnSpPr>
        <p:spPr>
          <a:xfrm flipV="1">
            <a:off x="2845166" y="4546583"/>
            <a:ext cx="812434" cy="69701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138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22528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/>
          <a:stretch/>
        </p:blipFill>
        <p:spPr>
          <a:xfrm>
            <a:off x="366301" y="3085574"/>
            <a:ext cx="9144000" cy="356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8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AC36AB-C082-C4C8-FCA1-7847FE9334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21" t="25131" r="36486" b="41104"/>
          <a:stretch/>
        </p:blipFill>
        <p:spPr>
          <a:xfrm>
            <a:off x="3969147" y="4277710"/>
            <a:ext cx="3807371" cy="1030013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198" y="3741959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230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529" t="9187" r="14955" b="76816"/>
          <a:stretch/>
        </p:blipFill>
        <p:spPr>
          <a:xfrm>
            <a:off x="3694955" y="4479264"/>
            <a:ext cx="4802090" cy="688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12E794-4359-3A6E-6F87-A89979C8A7A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4058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328" t="29762" r="32362" b="56241"/>
          <a:stretch/>
        </p:blipFill>
        <p:spPr>
          <a:xfrm>
            <a:off x="3846786" y="4479264"/>
            <a:ext cx="1765738" cy="688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1BF443-097C-A6C6-ADBC-5C261CA793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8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55" t="49647" r="27305" b="36356"/>
          <a:stretch/>
        </p:blipFill>
        <p:spPr>
          <a:xfrm>
            <a:off x="3846786" y="4479264"/>
            <a:ext cx="2490952" cy="688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66BD3-F966-0717-E9C8-F63E42A78C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21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/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∑</m:t>
                      </m:r>
                    </m:oMath>
                  </m:oMathPara>
                </a14:m>
                <a:endParaRPr lang="en-US" sz="1800" b="1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38889" r="-33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/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blipFill>
                <a:blip r:embed="rId6"/>
                <a:stretch>
                  <a:fillRect l="-37500" t="-4348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/>
              <p:nvPr/>
            </p:nvSpPr>
            <p:spPr>
              <a:xfrm>
                <a:off x="7495680" y="2987298"/>
                <a:ext cx="33118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b="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  <m:r>
                            <a:rPr lang="en-US" sz="1800" b="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lang="en-US" sz="1800" i="1" kern="12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80" y="2987298"/>
                <a:ext cx="3311868" cy="276999"/>
              </a:xfrm>
              <a:prstGeom prst="rect">
                <a:avLst/>
              </a:prstGeom>
              <a:blipFill>
                <a:blip r:embed="rId7"/>
                <a:stretch>
                  <a:fillRect l="-763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/>
              <p:nvPr/>
            </p:nvSpPr>
            <p:spPr>
              <a:xfrm>
                <a:off x="8594005" y="3323168"/>
                <a:ext cx="910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⊤</m:t>
                        </m:r>
                      </m:sup>
                    </m:sSup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𝒙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+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𝒃</m:t>
                    </m:r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4005" y="3323168"/>
                <a:ext cx="910442" cy="276999"/>
              </a:xfrm>
              <a:prstGeom prst="rect">
                <a:avLst/>
              </a:prstGeom>
              <a:blipFill>
                <a:blip r:embed="rId8"/>
                <a:stretch>
                  <a:fillRect l="-5479" t="-4348" r="-274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A8FA8-61D8-1752-B93E-D6398F7E2717}"/>
              </a:ext>
            </a:extLst>
          </p:cNvPr>
          <p:cNvCxnSpPr/>
          <p:nvPr/>
        </p:nvCxnSpPr>
        <p:spPr>
          <a:xfrm>
            <a:off x="6850221" y="3149252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57D63-282D-DF1B-AA13-98F59A672E80}"/>
              </a:ext>
            </a:extLst>
          </p:cNvPr>
          <p:cNvCxnSpPr/>
          <p:nvPr/>
        </p:nvCxnSpPr>
        <p:spPr>
          <a:xfrm>
            <a:off x="6850221" y="3840297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/>
              <p:nvPr/>
            </p:nvSpPr>
            <p:spPr>
              <a:xfrm>
                <a:off x="7584579" y="3687159"/>
                <a:ext cx="11557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𝒇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(</m:t>
                    </m:r>
                    <m:sSup>
                      <m:sSupPr>
                        <m:ctrlPr>
                          <a:rPr lang="en-US" sz="1800" b="1" i="1" kern="1200">
                            <a:latin typeface="Cambria Math" panose="02040503050406030204" pitchFamily="18" charset="0"/>
                            <a:ea typeface="MS PGothic" pitchFamily="34" charset="-128"/>
                          </a:rPr>
                        </m:ctrlPr>
                      </m:sSupPr>
                      <m:e>
                        <m:r>
                          <a:rPr lang="en-US" sz="1800" b="1" i="1" kern="1200">
                            <a:latin typeface="Cambria Math" panose="02040503050406030204" pitchFamily="18" charset="0"/>
                            <a:ea typeface="MS PGothic" pitchFamily="34" charset="-128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>
                            <a:latin typeface="Cambria Math" panose="02040503050406030204" pitchFamily="18" charset="0"/>
                            <a:ea typeface="MS PGothic" pitchFamily="34" charset="-128"/>
                          </a:rPr>
                          <m:t>⊤</m:t>
                        </m:r>
                      </m:sup>
                    </m:sSup>
                    <m:r>
                      <a:rPr lang="en-US" sz="1800" b="1" i="1" kern="1200">
                        <a:latin typeface="Cambria Math" panose="02040503050406030204" pitchFamily="18" charset="0"/>
                        <a:ea typeface="MS PGothic" pitchFamily="34" charset="-128"/>
                      </a:rPr>
                      <m:t>𝒙</m:t>
                    </m:r>
                    <m:r>
                      <a:rPr lang="en-US" sz="1800" b="1" i="1" kern="1200">
                        <a:latin typeface="Cambria Math" panose="02040503050406030204" pitchFamily="18" charset="0"/>
                        <a:ea typeface="MS PGothic" pitchFamily="34" charset="-128"/>
                      </a:rPr>
                      <m:t>+</m:t>
                    </m:r>
                    <m:r>
                      <a:rPr lang="en-US" sz="1800" b="1" i="1" kern="1200">
                        <a:latin typeface="Cambria Math" panose="02040503050406030204" pitchFamily="18" charset="0"/>
                        <a:ea typeface="MS PGothic" pitchFamily="34" charset="-128"/>
                      </a:rPr>
                      <m:t>𝒃</m:t>
                    </m:r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9" y="3687159"/>
                <a:ext cx="1155701" cy="276999"/>
              </a:xfrm>
              <a:prstGeom prst="rect">
                <a:avLst/>
              </a:prstGeom>
              <a:blipFill>
                <a:blip r:embed="rId9"/>
                <a:stretch>
                  <a:fillRect l="-9783" t="-27273" r="-10870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969AB3-C96C-B1E5-BE5A-3AD56481AC61}"/>
              </a:ext>
            </a:extLst>
          </p:cNvPr>
          <p:cNvSpPr/>
          <p:nvPr/>
        </p:nvSpPr>
        <p:spPr>
          <a:xfrm>
            <a:off x="6389395" y="2853167"/>
            <a:ext cx="4440344" cy="1151665"/>
          </a:xfrm>
          <a:prstGeom prst="rect">
            <a:avLst/>
          </a:prstGeom>
          <a:solidFill>
            <a:srgbClr val="006971">
              <a:alpha val="16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383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225" t="67383" r="27535" b="18620"/>
          <a:stretch/>
        </p:blipFill>
        <p:spPr>
          <a:xfrm>
            <a:off x="3680963" y="4418777"/>
            <a:ext cx="2490952" cy="6880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D66BD3-F966-0717-E9C8-F63E42A78C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796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5A562C-1E24-4A37-D6A5-5F2CF4BEDC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455" t="89539" r="27305" b="-1008"/>
          <a:stretch/>
        </p:blipFill>
        <p:spPr>
          <a:xfrm>
            <a:off x="3605047" y="4603531"/>
            <a:ext cx="2690649" cy="608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D24A2-622A-1C7B-59E8-665FCFAD198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06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D24A2-622A-1C7B-59E8-665FCFAD1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6D9B9-6B1B-5B86-89DD-065492006B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0974" t="20553" r="38758" b="67225"/>
          <a:stretch/>
        </p:blipFill>
        <p:spPr>
          <a:xfrm>
            <a:off x="3644659" y="4593020"/>
            <a:ext cx="2335728" cy="36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0759C5-2C60-8715-97F1-01CB988D76DC}"/>
              </a:ext>
            </a:extLst>
          </p:cNvPr>
          <p:cNvSpPr txBox="1"/>
          <p:nvPr/>
        </p:nvSpPr>
        <p:spPr>
          <a:xfrm>
            <a:off x="3644659" y="42313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4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How weights are updated</a:t>
            </a:r>
          </a:p>
        </p:txBody>
      </p:sp>
    </p:spTree>
    <p:extLst>
      <p:ext uri="{BB962C8B-B14F-4D97-AF65-F5344CB8AC3E}">
        <p14:creationId xmlns:p14="http://schemas.microsoft.com/office/powerpoint/2010/main" val="2622804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Everything is Vectorized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={0,1}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Cost function is the binary cross-entropy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Output layer has sigmoid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690688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2" t="-2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5ED854A-914B-D63F-F21F-CFF8713938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280" r="61937"/>
          <a:stretch/>
        </p:blipFill>
        <p:spPr>
          <a:xfrm>
            <a:off x="366301" y="3085574"/>
            <a:ext cx="3480485" cy="3566582"/>
          </a:xfrm>
          <a:prstGeom prst="rect">
            <a:avLst/>
          </a:prstGeom>
        </p:spPr>
      </p:pic>
      <p:pic>
        <p:nvPicPr>
          <p:cNvPr id="1026" name="Picture 2" descr="Gradient Descent- Part 2 - From The GENESIS">
            <a:extLst>
              <a:ext uri="{FF2B5EF4-FFF2-40B4-BE49-F238E27FC236}">
                <a16:creationId xmlns:a16="http://schemas.microsoft.com/office/drawing/2014/main" id="{0CB9E233-6D51-C548-04D0-BB7C935E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45" y="4040406"/>
            <a:ext cx="3340602" cy="225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DD24A2-622A-1C7B-59E8-665FCFAD19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721" t="25131" r="36486" b="41104"/>
          <a:stretch/>
        </p:blipFill>
        <p:spPr>
          <a:xfrm>
            <a:off x="8497045" y="3209122"/>
            <a:ext cx="3072784" cy="831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C6D9B9-6B1B-5B86-89DD-065492006BB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065" t="48035" r="38667" b="39743"/>
          <a:stretch/>
        </p:blipFill>
        <p:spPr>
          <a:xfrm>
            <a:off x="3644659" y="4593020"/>
            <a:ext cx="2335728" cy="369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0759C5-2C60-8715-97F1-01CB988D76DC}"/>
              </a:ext>
            </a:extLst>
          </p:cNvPr>
          <p:cNvSpPr txBox="1"/>
          <p:nvPr/>
        </p:nvSpPr>
        <p:spPr>
          <a:xfrm>
            <a:off x="3644659" y="4231304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4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How biases are updated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ADAC7F-D9BC-567D-D1E3-63277744B6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340" t="83509" r="38000" b="1023"/>
          <a:stretch/>
        </p:blipFill>
        <p:spPr>
          <a:xfrm>
            <a:off x="3446640" y="5423910"/>
            <a:ext cx="2916804" cy="5218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853DF-D7F3-0FE5-3B04-E72C6164403A}"/>
              </a:ext>
            </a:extLst>
          </p:cNvPr>
          <p:cNvSpPr txBox="1"/>
          <p:nvPr/>
        </p:nvSpPr>
        <p:spPr>
          <a:xfrm>
            <a:off x="3644659" y="515358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4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rPr>
              <a:t>All updates are done here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C245EC-ADDC-8F8E-B4E7-BD199F6277CE}"/>
              </a:ext>
            </a:extLst>
          </p:cNvPr>
          <p:cNvCxnSpPr/>
          <p:nvPr/>
        </p:nvCxnSpPr>
        <p:spPr>
          <a:xfrm flipV="1">
            <a:off x="6243145" y="4777582"/>
            <a:ext cx="3924201" cy="78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A2AA4D6-A67E-BC06-C091-78CBE438A2FE}"/>
              </a:ext>
            </a:extLst>
          </p:cNvPr>
          <p:cNvCxnSpPr>
            <a:cxnSpLocks/>
          </p:cNvCxnSpPr>
          <p:nvPr/>
        </p:nvCxnSpPr>
        <p:spPr>
          <a:xfrm flipV="1">
            <a:off x="6243145" y="4925235"/>
            <a:ext cx="3845731" cy="633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1A2F78C3-5DE3-DE2F-3269-A0DDB64784B7}"/>
              </a:ext>
            </a:extLst>
          </p:cNvPr>
          <p:cNvSpPr/>
          <p:nvPr/>
        </p:nvSpPr>
        <p:spPr>
          <a:xfrm flipH="1" flipV="1">
            <a:off x="10107271" y="4704952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9AA14A-00C4-E312-2A9E-00438B6DB957}"/>
              </a:ext>
            </a:extLst>
          </p:cNvPr>
          <p:cNvSpPr/>
          <p:nvPr/>
        </p:nvSpPr>
        <p:spPr>
          <a:xfrm flipH="1" flipV="1">
            <a:off x="10017933" y="4857352"/>
            <a:ext cx="119292" cy="1192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189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5B9B9CBE-8368-C45E-D8AF-06D5FAFA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8E48CF53-7BF5-EAAD-485F-0D16C0BE2C8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128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/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∑</m:t>
                      </m:r>
                    </m:oMath>
                  </m:oMathPara>
                </a14:m>
                <a:endParaRPr lang="en-US" sz="1800" b="1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518A682-E5A6-04F5-DC32-9CA09C405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1742" y="2980428"/>
                <a:ext cx="224420" cy="276999"/>
              </a:xfrm>
              <a:prstGeom prst="rect">
                <a:avLst/>
              </a:prstGeom>
              <a:blipFill>
                <a:blip r:embed="rId5"/>
                <a:stretch>
                  <a:fillRect l="-38889" r="-33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/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𝑓</m:t>
                      </m:r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8E47F83-45D2-C70A-E659-38B80CA75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009" y="3701798"/>
                <a:ext cx="186269" cy="276999"/>
              </a:xfrm>
              <a:prstGeom prst="rect">
                <a:avLst/>
              </a:prstGeom>
              <a:blipFill>
                <a:blip r:embed="rId6"/>
                <a:stretch>
                  <a:fillRect l="-37500" t="-4348" r="-37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/>
              <p:nvPr/>
            </p:nvSpPr>
            <p:spPr>
              <a:xfrm>
                <a:off x="7495679" y="2987298"/>
                <a:ext cx="4170803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+.32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0.3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+.002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C5E836-67A5-684C-D725-1FFFAD7D6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679" y="2987298"/>
                <a:ext cx="417080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/>
              <p:nvPr/>
            </p:nvSpPr>
            <p:spPr>
              <a:xfrm>
                <a:off x="7810036" y="3270491"/>
                <a:ext cx="9104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</m:ctrlPr>
                      </m:sSupPr>
                      <m:e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𝒘</m:t>
                        </m:r>
                      </m:e>
                      <m:sup>
                        <m:r>
                          <a:rPr lang="en-US" sz="1800" b="1" i="1" kern="1200" smtClean="0">
                            <a:latin typeface="Cambria Math" panose="02040503050406030204" pitchFamily="18" charset="0"/>
                            <a:ea typeface="MS PGothic" pitchFamily="34" charset="-128"/>
                            <a:cs typeface="+mn-cs"/>
                          </a:rPr>
                          <m:t>⊤</m:t>
                        </m:r>
                      </m:sup>
                    </m:sSup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𝒙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+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𝒃</m:t>
                    </m:r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1CF36B-66B4-721F-5A95-226BEEFB7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036" y="3270491"/>
                <a:ext cx="910442" cy="276999"/>
              </a:xfrm>
              <a:prstGeom prst="rect">
                <a:avLst/>
              </a:prstGeom>
              <a:blipFill>
                <a:blip r:embed="rId8"/>
                <a:stretch>
                  <a:fillRect l="-5479" t="-4348" r="-274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85A8FA8-61D8-1752-B93E-D6398F7E2717}"/>
              </a:ext>
            </a:extLst>
          </p:cNvPr>
          <p:cNvCxnSpPr/>
          <p:nvPr/>
        </p:nvCxnSpPr>
        <p:spPr>
          <a:xfrm>
            <a:off x="6850221" y="3149252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957D63-282D-DF1B-AA13-98F59A672E80}"/>
              </a:ext>
            </a:extLst>
          </p:cNvPr>
          <p:cNvCxnSpPr/>
          <p:nvPr/>
        </p:nvCxnSpPr>
        <p:spPr>
          <a:xfrm>
            <a:off x="6850221" y="3840297"/>
            <a:ext cx="566766" cy="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/>
              <p:nvPr/>
            </p:nvSpPr>
            <p:spPr>
              <a:xfrm>
                <a:off x="7584579" y="3687159"/>
                <a:ext cx="39128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14:m>
                  <m:oMath xmlns:m="http://schemas.openxmlformats.org/officeDocument/2006/math"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𝒇</m:t>
                    </m:r>
                    <m:r>
                      <a:rPr lang="en-US" sz="1800" b="1" i="1" kern="1200" smtClean="0"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(</m:t>
                    </m:r>
                    <m:r>
                      <a:rPr lang="en-US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0+.32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+0.3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−0.21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+.002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00" b="1" kern="1200" dirty="0">
                    <a:latin typeface="Calibri" pitchFamily="34" charset="0"/>
                    <a:ea typeface="MS PGothic" pitchFamily="34" charset="-128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40185A4-FDBB-549B-B43A-B607C871A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79" y="3687159"/>
                <a:ext cx="3912802" cy="276999"/>
              </a:xfrm>
              <a:prstGeom prst="rect">
                <a:avLst/>
              </a:prstGeom>
              <a:blipFill>
                <a:blip r:embed="rId9"/>
                <a:stretch>
                  <a:fillRect l="-2913" t="-27273" r="-2589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D9969AB3-C96C-B1E5-BE5A-3AD56481AC61}"/>
              </a:ext>
            </a:extLst>
          </p:cNvPr>
          <p:cNvSpPr/>
          <p:nvPr/>
        </p:nvSpPr>
        <p:spPr>
          <a:xfrm>
            <a:off x="6428111" y="2885141"/>
            <a:ext cx="5144200" cy="1151665"/>
          </a:xfrm>
          <a:prstGeom prst="rect">
            <a:avLst/>
          </a:prstGeom>
          <a:solidFill>
            <a:srgbClr val="006971">
              <a:alpha val="16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4F5B887-946A-0DDC-E1B7-8CC6D5B3F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6016" y="4764120"/>
            <a:ext cx="2825872" cy="1829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F1516-C7E8-D982-358E-B39199166D80}"/>
                  </a:ext>
                </a:extLst>
              </p:cNvPr>
              <p:cNvSpPr txBox="1"/>
              <p:nvPr/>
            </p:nvSpPr>
            <p:spPr>
              <a:xfrm>
                <a:off x="7727805" y="4274804"/>
                <a:ext cx="4741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4F1516-C7E8-D982-358E-B39199166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805" y="4274804"/>
                <a:ext cx="474104" cy="523220"/>
              </a:xfrm>
              <a:prstGeom prst="rect">
                <a:avLst/>
              </a:prstGeom>
              <a:blipFill>
                <a:blip r:embed="rId12"/>
                <a:stretch>
                  <a:fillRect l="-7895" r="-526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9954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7911693-44D8-CE96-70FB-9BD01382E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575B542D-D709-6DD5-345D-261DD69E43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Parameter Initializers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2D58265-CCA2-A66E-ABDC-63CB2D820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7"/>
            <a:ext cx="11075633" cy="414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Setting initial values of model’s weights and biases before training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Zero initializations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Advantages: computational complexity, 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Disadvantages: all neurons learning similar features (symmetry learning)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Random Initialization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Normal 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Uniform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Advantages: random initialization avoiding symmetry,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Disadvantages: if values are too large/small, issues with sigmoid and tanh activations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Xavier </a:t>
            </a:r>
            <a:r>
              <a:rPr lang="en-US" dirty="0" err="1"/>
              <a:t>Glorot</a:t>
            </a:r>
            <a:r>
              <a:rPr lang="en-US" dirty="0"/>
              <a:t> (tanh, sigmoid), He (</a:t>
            </a:r>
            <a:r>
              <a:rPr lang="en-US" dirty="0" err="1"/>
              <a:t>ReLu</a:t>
            </a:r>
            <a:r>
              <a:rPr lang="en-US" dirty="0"/>
              <a:t>), </a:t>
            </a:r>
            <a:r>
              <a:rPr lang="en-US" dirty="0" err="1"/>
              <a:t>Lecun</a:t>
            </a:r>
            <a:r>
              <a:rPr lang="en-US" dirty="0"/>
              <a:t> (sigmoid, tanh normalized)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Orthogonal (RNNs)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0E1640B-B62B-6FF3-926B-FE55FAA2F2B2}"/>
              </a:ext>
            </a:extLst>
          </p:cNvPr>
          <p:cNvGrpSpPr/>
          <p:nvPr/>
        </p:nvGrpSpPr>
        <p:grpSpPr>
          <a:xfrm>
            <a:off x="1061898" y="5401103"/>
            <a:ext cx="5219784" cy="1151665"/>
            <a:chOff x="6446698" y="2902312"/>
            <a:chExt cx="5219784" cy="115166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DB861C6-003C-4BB8-3691-7806D6A6814F}"/>
                    </a:ext>
                  </a:extLst>
                </p:cNvPr>
                <p:cNvSpPr txBox="1"/>
                <p:nvPr/>
              </p:nvSpPr>
              <p:spPr>
                <a:xfrm>
                  <a:off x="6551742" y="2980428"/>
                  <a:ext cx="2244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∑</m:t>
                        </m:r>
                      </m:oMath>
                    </m:oMathPara>
                  </a14:m>
                  <a:endParaRPr lang="en-US" sz="1800" b="1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DB861C6-003C-4BB8-3691-7806D6A681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1742" y="2980428"/>
                  <a:ext cx="2244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31579" r="-31579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3AD63E-BFAF-4C7C-175B-3BB46030B5D6}"/>
                    </a:ext>
                  </a:extLst>
                </p:cNvPr>
                <p:cNvSpPr txBox="1"/>
                <p:nvPr/>
              </p:nvSpPr>
              <p:spPr>
                <a:xfrm>
                  <a:off x="6599009" y="3701798"/>
                  <a:ext cx="18626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F3AD63E-BFAF-4C7C-175B-3BB46030B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9009" y="3701798"/>
                  <a:ext cx="18626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43750" t="-4348" r="-37500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F1F50B0-4B80-F93C-78F4-0626B09898A2}"/>
                    </a:ext>
                  </a:extLst>
                </p:cNvPr>
                <p:cNvSpPr txBox="1"/>
                <p:nvPr/>
              </p:nvSpPr>
              <p:spPr>
                <a:xfrm>
                  <a:off x="7495679" y="2987298"/>
                  <a:ext cx="4170803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1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+.32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0.3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−0.</m:t>
                        </m:r>
                        <m:r>
                          <a:rPr lang="en-US" sz="1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+.002</m:t>
                        </m:r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800" dirty="0">
                    <a:solidFill>
                      <a:srgbClr val="FF0000"/>
                    </a:solidFill>
                  </a:endParaRPr>
                </a:p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endPara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F1F50B0-4B80-F93C-78F4-0626B09898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95679" y="2987298"/>
                  <a:ext cx="4170803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D7B851-C9CF-38A8-DBA8-EEF601D24081}"/>
                    </a:ext>
                  </a:extLst>
                </p:cNvPr>
                <p:cNvSpPr txBox="1"/>
                <p:nvPr/>
              </p:nvSpPr>
              <p:spPr>
                <a:xfrm>
                  <a:off x="7810036" y="3270491"/>
                  <a:ext cx="9104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ea typeface="MS PGothic" pitchFamily="34" charset="-128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𝒙</m:t>
                      </m:r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+</m:t>
                      </m:r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𝒃</m:t>
                      </m:r>
                    </m:oMath>
                  </a14:m>
                  <a:r>
                    <a:rPr lang="en-US" sz="1800" b="1" kern="1200" dirty="0">
                      <a:latin typeface="Calibri" pitchFamily="34" charset="0"/>
                      <a:ea typeface="MS PGothic" pitchFamily="34" charset="-128"/>
                      <a:cs typeface="+mn-cs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6D7B851-C9CF-38A8-DBA8-EEF601D240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036" y="3270491"/>
                  <a:ext cx="91044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6944" t="-4348" r="-2778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BD91DE-CED2-6B87-41DC-87E1B8C6496B}"/>
                </a:ext>
              </a:extLst>
            </p:cNvPr>
            <p:cNvCxnSpPr/>
            <p:nvPr/>
          </p:nvCxnSpPr>
          <p:spPr>
            <a:xfrm>
              <a:off x="6850221" y="3149252"/>
              <a:ext cx="566766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BA2792F-D42F-D4F0-D5B8-4C3A56804261}"/>
                </a:ext>
              </a:extLst>
            </p:cNvPr>
            <p:cNvCxnSpPr/>
            <p:nvPr/>
          </p:nvCxnSpPr>
          <p:spPr>
            <a:xfrm>
              <a:off x="6850221" y="3840297"/>
              <a:ext cx="566766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EE1BA8-3DD9-2CC4-E45A-D194EA0243B3}"/>
                    </a:ext>
                  </a:extLst>
                </p:cNvPr>
                <p:cNvSpPr txBox="1"/>
                <p:nvPr/>
              </p:nvSpPr>
              <p:spPr>
                <a:xfrm>
                  <a:off x="7584579" y="3687159"/>
                  <a:ext cx="39128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</a:pPr>
                  <a14:m>
                    <m:oMath xmlns:m="http://schemas.openxmlformats.org/officeDocument/2006/math"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𝒇</m:t>
                      </m:r>
                      <m:r>
                        <a:rPr lang="en-US" sz="1800" b="1" i="1" kern="1200" smtClean="0">
                          <a:latin typeface="Cambria Math" panose="02040503050406030204" pitchFamily="18" charset="0"/>
                          <a:ea typeface="MS PGothic" pitchFamily="34" charset="-128"/>
                          <a:cs typeface="+mn-cs"/>
                        </a:rPr>
                        <m:t>(</m:t>
                      </m:r>
                      <m:r>
                        <a:rPr lang="en-US" sz="18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0+.32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+0.3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−0.21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+.002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a14:m>
                  <a:r>
                    <a:rPr lang="en-US" sz="1800" b="1" kern="1200" dirty="0">
                      <a:latin typeface="Calibri" pitchFamily="34" charset="0"/>
                      <a:ea typeface="MS PGothic" pitchFamily="34" charset="-128"/>
                      <a:cs typeface="+mn-cs"/>
                    </a:rPr>
                    <a:t>)</a:t>
                  </a: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FEE1BA8-3DD9-2CC4-E45A-D194EA0243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579" y="3687159"/>
                  <a:ext cx="391280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913" t="-27273" r="-2589" b="-5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9EA34BB-E2CC-ABD7-0FFB-FAE1A9A8B0DC}"/>
                </a:ext>
              </a:extLst>
            </p:cNvPr>
            <p:cNvSpPr/>
            <p:nvPr/>
          </p:nvSpPr>
          <p:spPr>
            <a:xfrm>
              <a:off x="6446698" y="2902312"/>
              <a:ext cx="5144200" cy="1151665"/>
            </a:xfrm>
            <a:prstGeom prst="rect">
              <a:avLst/>
            </a:prstGeom>
            <a:solidFill>
              <a:srgbClr val="006971">
                <a:alpha val="16000"/>
              </a:srgbClr>
            </a:soli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1FC89D-3E20-0EDC-1294-3526A368B436}"/>
                  </a:ext>
                </a:extLst>
              </p:cNvPr>
              <p:cNvSpPr txBox="1"/>
              <p:nvPr/>
            </p:nvSpPr>
            <p:spPr>
              <a:xfrm>
                <a:off x="6608553" y="5513363"/>
                <a:ext cx="147085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 0.320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 0.300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−0.210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   0.002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1FC89D-3E20-0EDC-1294-3526A368B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8553" y="5513363"/>
                <a:ext cx="1470852" cy="1020472"/>
              </a:xfrm>
              <a:prstGeom prst="rect">
                <a:avLst/>
              </a:prstGeom>
              <a:blipFill>
                <a:blip r:embed="rId8"/>
                <a:stretch>
                  <a:fillRect l="-1724" t="-3659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6700A2D-E24D-763D-01B9-FC2D29CF7417}"/>
              </a:ext>
            </a:extLst>
          </p:cNvPr>
          <p:cNvSpPr txBox="1"/>
          <p:nvPr/>
        </p:nvSpPr>
        <p:spPr>
          <a:xfrm>
            <a:off x="6693451" y="5093616"/>
            <a:ext cx="1675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Weights (kernels)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3632DD-3F01-AFDF-4800-DC24A6EE2A70}"/>
              </a:ext>
            </a:extLst>
          </p:cNvPr>
          <p:cNvSpPr txBox="1"/>
          <p:nvPr/>
        </p:nvSpPr>
        <p:spPr>
          <a:xfrm>
            <a:off x="8884477" y="5093326"/>
            <a:ext cx="1784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Biases (intercepts)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FE0693-9B96-6B6A-C813-A1CE8374BA72}"/>
                  </a:ext>
                </a:extLst>
              </p:cNvPr>
              <p:cNvSpPr txBox="1"/>
              <p:nvPr/>
            </p:nvSpPr>
            <p:spPr>
              <a:xfrm>
                <a:off x="9107460" y="5838435"/>
                <a:ext cx="79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0FE0693-9B96-6B6A-C813-A1CE8374B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460" y="5838435"/>
                <a:ext cx="794768" cy="276999"/>
              </a:xfrm>
              <a:prstGeom prst="rect">
                <a:avLst/>
              </a:prstGeom>
              <a:blipFill>
                <a:blip r:embed="rId9"/>
                <a:stretch>
                  <a:fillRect l="-6349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0876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60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01E278C-0DA2-115D-E182-71B02DB07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517" y="5186142"/>
            <a:ext cx="2018010" cy="1074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/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Loss function</a:t>
                </a: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blipFill>
                <a:blip r:embed="rId8"/>
                <a:stretch>
                  <a:fillRect l="-4464" t="-5769" r="-2679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585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Forward Pass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called the forward pass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A1419D-4B18-D73A-E8F6-78657395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81296"/>
            <a:ext cx="7934178" cy="40116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4490046-9D09-1BFD-8DB1-4D18BBCE0FFE}"/>
              </a:ext>
            </a:extLst>
          </p:cNvPr>
          <p:cNvSpPr/>
          <p:nvPr/>
        </p:nvSpPr>
        <p:spPr>
          <a:xfrm>
            <a:off x="5544329" y="3949215"/>
            <a:ext cx="3356386" cy="344245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2AD054-0152-03F3-FA92-6BE6FDAD7770}"/>
              </a:ext>
            </a:extLst>
          </p:cNvPr>
          <p:cNvCxnSpPr>
            <a:cxnSpLocks/>
          </p:cNvCxnSpPr>
          <p:nvPr/>
        </p:nvCxnSpPr>
        <p:spPr>
          <a:xfrm>
            <a:off x="4921213" y="3323168"/>
            <a:ext cx="18834" cy="850143"/>
          </a:xfrm>
          <a:prstGeom prst="straightConnector1">
            <a:avLst/>
          </a:prstGeom>
          <a:noFill/>
          <a:ln w="4445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2ED876E-D42C-F4D9-0A49-16EA658C6E7A}"/>
              </a:ext>
            </a:extLst>
          </p:cNvPr>
          <p:cNvSpPr/>
          <p:nvPr/>
        </p:nvSpPr>
        <p:spPr>
          <a:xfrm>
            <a:off x="4598483" y="2568613"/>
            <a:ext cx="645459" cy="580639"/>
          </a:xfrm>
          <a:prstGeom prst="ellipse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/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579A42A-4A72-C421-C36E-800BA0E2B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13" y="3517132"/>
                <a:ext cx="8137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/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1800" b="1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𝒇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  <m:sup>
                          <m:r>
                            <a:rPr lang="en-US" sz="1800" b="1" i="1" kern="1200" smtClean="0"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𝒙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𝒃</m:t>
                      </m:r>
                      <m:r>
                        <a:rPr lang="en-US" sz="1800" b="1" i="1" kern="1200"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en-US" sz="1800" b="1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D810D8-60A8-B2C7-21F2-353614717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79" y="4235792"/>
                <a:ext cx="1723164" cy="310791"/>
              </a:xfrm>
              <a:prstGeom prst="rect">
                <a:avLst/>
              </a:prstGeom>
              <a:blipFill>
                <a:blip r:embed="rId6"/>
                <a:stretch>
                  <a:fillRect l="-5147" t="-11538" r="-441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01E278C-0DA2-115D-E182-71B02DB075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517" y="5186142"/>
            <a:ext cx="2018010" cy="10746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/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FF0000"/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Loss function</a:t>
                </a:r>
              </a:p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  <m:r>
                                <a:rPr lang="en-US" sz="1800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 kern="12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en-US" sz="1800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8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098D2-AC5C-1E67-7943-E872B2AD8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930" y="4520981"/>
                <a:ext cx="1420582" cy="646331"/>
              </a:xfrm>
              <a:prstGeom prst="rect">
                <a:avLst/>
              </a:prstGeom>
              <a:blipFill>
                <a:blip r:embed="rId8"/>
                <a:stretch>
                  <a:fillRect l="-4464" t="-5769" r="-2679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3386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366af56f-8214-4939-b2f8-a6f46a8c6b83"/>
  <p:tag name="SLIDO_TIMELINE" val="W3sicG9sbFF1ZXN0aW9uVXVpZCI6IjNkMzc5ZWUzLTY5OTAtNDY1Zi05ODQ5LWI5ZWY0MzljZGU1YSIsInNob3dSZXN1bHRzIjpmYWxzZX0seyJwb2xsUXVlc3Rpb25VdWlkIjoiM2QzNzllZTMtNjk5MC00NjVmLTk4NDktYjllZjQzOWNkZTVhIiwic2hvd1Jlc3VsdHMiOnRydWV9XQ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05e3e34d-d44d-4a15-928a-0eae83aa6577"/>
  <p:tag name="SLIDO_TIMELINE" val="W3sic2hvd1Jlc3VsdHMiOmZhbHNlLCJwb2xsUXVlc3Rpb25VdWlkIjoiOGJhZGUwMzAtMzY5NC00M2YzLWJiMjUtNjY3OTJmYTIxMjVmIn0seyJzaG93UmVzdWx0cyI6dHJ1ZSwicG9sbFF1ZXN0aW9uVXVpZCI6IjhiYWRlMDMwLTM2OTQtNDNmMy1iYjI1LTY2NzkyZmEyMTI1ZiJ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e055215-41f0-47b6-91e7-b196bb658234"/>
  <p:tag name="SLIDO_TIMELINE" val="W3sicG9sbFF1ZXN0aW9uVXVpZCI6IjVkYzhmMTFiLWQ3ZmEtNGQzYy1hYzBjLTgzMjdlY2UwNDg4YSIsInNob3dSZXN1bHRzIjpmYWxzZX0seyJwb2xsUXVlc3Rpb25VdWlkIjoiNWRjOGYxMWItZDdmYS00ZDNjLWFjMGMtODMyN2VjZTA0ODhhIiwic2hvd1Jlc3VsdHMiOnRydWV9XQ==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23323</TotalTime>
  <Words>1666</Words>
  <Application>Microsoft Macintosh PowerPoint</Application>
  <PresentationFormat>Widescreen</PresentationFormat>
  <Paragraphs>626</Paragraphs>
  <Slides>44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Lato</vt:lpstr>
      <vt:lpstr>Cambria Math</vt:lpstr>
      <vt:lpstr>Calibri</vt:lpstr>
      <vt:lpstr>Roboto Slab</vt:lpstr>
      <vt:lpstr>Lato Light</vt:lpstr>
      <vt:lpstr>Wingdings</vt:lpstr>
      <vt:lpstr>Office Theme</vt:lpstr>
      <vt:lpstr>Module 3</vt:lpstr>
      <vt:lpstr>DL: Feed-Forward Architectures</vt:lpstr>
      <vt:lpstr>The Forward Pass</vt:lpstr>
      <vt:lpstr>The Forward Pass</vt:lpstr>
      <vt:lpstr>The Forward Pass</vt:lpstr>
      <vt:lpstr>Parameter Initializers</vt:lpstr>
      <vt:lpstr>Python</vt:lpstr>
      <vt:lpstr>The Forward Pass</vt:lpstr>
      <vt:lpstr>The Forward Pass</vt:lpstr>
      <vt:lpstr>The Forward Pass</vt:lpstr>
      <vt:lpstr>The Forward Pass</vt:lpstr>
      <vt:lpstr>The Forward Pass</vt:lpstr>
      <vt:lpstr>Backward Propagation</vt:lpstr>
      <vt:lpstr>Forward Pass</vt:lpstr>
      <vt:lpstr>Backward Pass</vt:lpstr>
      <vt:lpstr>Learning Curve</vt:lpstr>
      <vt:lpstr>PowerPoint Presentation</vt:lpstr>
      <vt:lpstr>PowerPoint Presentation</vt:lpstr>
      <vt:lpstr>PowerPoint Presentation</vt:lpstr>
      <vt:lpstr>Python</vt:lpstr>
      <vt:lpstr>Callbacks</vt:lpstr>
      <vt:lpstr>Python</vt:lpstr>
      <vt:lpstr>Optimizers (SGD vs Batch GD)</vt:lpstr>
      <vt:lpstr>Optimizers (SGD)</vt:lpstr>
      <vt:lpstr>Batch Gradient Descent</vt:lpstr>
      <vt:lpstr>Mini-Batch Gradient Descent</vt:lpstr>
      <vt:lpstr>Python</vt:lpstr>
      <vt:lpstr>Forward Pass</vt:lpstr>
      <vt:lpstr>Forward Pass</vt:lpstr>
      <vt:lpstr>Update</vt:lpstr>
      <vt:lpstr>Update</vt:lpstr>
      <vt:lpstr>Dropout Layers</vt:lpstr>
      <vt:lpstr>L1 (Lasso) / L2 (Ridge) Layer Regularization </vt:lpstr>
      <vt:lpstr>Python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Everything is Vectorized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181</cp:revision>
  <dcterms:modified xsi:type="dcterms:W3CDTF">2025-03-10T01:09:13Z</dcterms:modified>
</cp:coreProperties>
</file>